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9"/>
  </p:notesMasterIdLst>
  <p:sldIdLst>
    <p:sldId id="531" r:id="rId3"/>
    <p:sldId id="510" r:id="rId4"/>
    <p:sldId id="527" r:id="rId5"/>
    <p:sldId id="472" r:id="rId6"/>
    <p:sldId id="520" r:id="rId7"/>
    <p:sldId id="512" r:id="rId8"/>
    <p:sldId id="522" r:id="rId9"/>
    <p:sldId id="528" r:id="rId10"/>
    <p:sldId id="518" r:id="rId11"/>
    <p:sldId id="521" r:id="rId12"/>
    <p:sldId id="523" r:id="rId13"/>
    <p:sldId id="529" r:id="rId14"/>
    <p:sldId id="530" r:id="rId15"/>
    <p:sldId id="507" r:id="rId16"/>
    <p:sldId id="501" r:id="rId17"/>
    <p:sldId id="532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幼圆" panose="02010509060101010101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60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56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34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体积单位（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B0C45E6-B386-4690-A4A6-ABB1FEF210A8}"/>
              </a:ext>
            </a:extLst>
          </p:cNvPr>
          <p:cNvGrpSpPr/>
          <p:nvPr userDrawn="1"/>
        </p:nvGrpSpPr>
        <p:grpSpPr>
          <a:xfrm>
            <a:off x="8019364" y="474516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A53B17BA-F47E-46A1-987E-C510DC986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7E6CBFB5-961A-4409-8285-11BCB9FD9715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090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4.emf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3.xml"/><Relationship Id="rId11" Type="http://schemas.openxmlformats.org/officeDocument/2006/relationships/slide" Target="slide15.xml"/><Relationship Id="rId5" Type="http://schemas.openxmlformats.org/officeDocument/2006/relationships/slide" Target="slide2.xml"/><Relationship Id="rId10" Type="http://schemas.openxmlformats.org/officeDocument/2006/relationships/slide" Target="slide14.xml"/><Relationship Id="rId4" Type="http://schemas.openxmlformats.org/officeDocument/2006/relationships/image" Target="../media/image5.png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4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矩形 29"/>
          <p:cNvSpPr/>
          <p:nvPr/>
        </p:nvSpPr>
        <p:spPr>
          <a:xfrm>
            <a:off x="1635533" y="1435155"/>
            <a:ext cx="566244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体积单位（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矩形 36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长方体（二）</a:t>
            </a:r>
          </a:p>
        </p:txBody>
      </p:sp>
      <p:pic>
        <p:nvPicPr>
          <p:cNvPr id="39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" name="组合 39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2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3" name="单圆角矩形 42"/>
          <p:cNvSpPr/>
          <p:nvPr/>
        </p:nvSpPr>
        <p:spPr>
          <a:xfrm>
            <a:off x="1475656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单圆角矩形 45"/>
          <p:cNvSpPr/>
          <p:nvPr/>
        </p:nvSpPr>
        <p:spPr>
          <a:xfrm>
            <a:off x="6732680" y="293030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单圆角矩形 46"/>
          <p:cNvSpPr/>
          <p:nvPr/>
        </p:nvSpPr>
        <p:spPr>
          <a:xfrm>
            <a:off x="4644448" y="295283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单圆角矩形 47"/>
          <p:cNvSpPr/>
          <p:nvPr/>
        </p:nvSpPr>
        <p:spPr>
          <a:xfrm>
            <a:off x="2483768" y="295283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单圆角矩形 49"/>
          <p:cNvSpPr/>
          <p:nvPr/>
        </p:nvSpPr>
        <p:spPr>
          <a:xfrm>
            <a:off x="467544" y="295283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圆角矩形 50">
            <a:hlinkClick r:id="rId5" action="ppaction://hlinksldjump"/>
          </p:cNvPr>
          <p:cNvSpPr/>
          <p:nvPr/>
        </p:nvSpPr>
        <p:spPr>
          <a:xfrm>
            <a:off x="489865" y="287963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52" name="圆角矩形 51">
            <a:hlinkClick r:id="rId6" action="ppaction://hlinksldjump"/>
          </p:cNvPr>
          <p:cNvSpPr/>
          <p:nvPr/>
        </p:nvSpPr>
        <p:spPr>
          <a:xfrm>
            <a:off x="2544333" y="285978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53" name="圆角矩形 52">
            <a:hlinkClick r:id="rId7" action="ppaction://hlinksldjump"/>
          </p:cNvPr>
          <p:cNvSpPr/>
          <p:nvPr/>
        </p:nvSpPr>
        <p:spPr>
          <a:xfrm>
            <a:off x="6784365" y="285978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课堂延伸</a:t>
            </a:r>
          </a:p>
        </p:txBody>
      </p:sp>
      <p:sp>
        <p:nvSpPr>
          <p:cNvPr id="54" name="圆角矩形 53">
            <a:hlinkClick r:id="rId8" action="ppaction://hlinksldjump"/>
          </p:cNvPr>
          <p:cNvSpPr/>
          <p:nvPr/>
        </p:nvSpPr>
        <p:spPr>
          <a:xfrm>
            <a:off x="1544925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拓展应用</a:t>
            </a:r>
          </a:p>
        </p:txBody>
      </p:sp>
      <p:sp>
        <p:nvSpPr>
          <p:cNvPr id="55" name="圆角矩形 54">
            <a:hlinkClick r:id="rId9" action="ppaction://hlinksldjump"/>
          </p:cNvPr>
          <p:cNvSpPr/>
          <p:nvPr/>
        </p:nvSpPr>
        <p:spPr>
          <a:xfrm>
            <a:off x="4752684" y="285978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sp>
        <p:nvSpPr>
          <p:cNvPr id="56" name="单圆角矩形 55"/>
          <p:cNvSpPr/>
          <p:nvPr/>
        </p:nvSpPr>
        <p:spPr>
          <a:xfrm>
            <a:off x="3636336" y="3722686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7" name="圆角矩形 56">
            <a:hlinkClick r:id="rId10" action="ppaction://hlinksldjump"/>
          </p:cNvPr>
          <p:cNvSpPr/>
          <p:nvPr/>
        </p:nvSpPr>
        <p:spPr>
          <a:xfrm>
            <a:off x="3658657" y="3649486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课堂小结</a:t>
            </a:r>
          </a:p>
        </p:txBody>
      </p:sp>
      <p:sp>
        <p:nvSpPr>
          <p:cNvPr id="58" name="单圆角矩形 57"/>
          <p:cNvSpPr/>
          <p:nvPr/>
        </p:nvSpPr>
        <p:spPr>
          <a:xfrm>
            <a:off x="5796136" y="3670101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圆角矩形 58">
            <a:hlinkClick r:id="rId11" action="ppaction://hlinksldjump"/>
          </p:cNvPr>
          <p:cNvSpPr/>
          <p:nvPr/>
        </p:nvSpPr>
        <p:spPr>
          <a:xfrm>
            <a:off x="5856701" y="3577044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79217" y="339502"/>
            <a:ext cx="831490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估一估杯中大约有多少毫升饮料，填一填。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371261" y="2630324"/>
            <a:ext cx="667109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容积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600mL     </a:t>
            </a: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大约有（   ）</a:t>
            </a:r>
            <a:r>
              <a:rPr lang="en-US" altLang="zh-CN" sz="18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饮料   大约有（   ）</a:t>
            </a:r>
            <a:r>
              <a:rPr lang="en-US" altLang="zh-CN" sz="18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饮料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22162" b="20215"/>
          <a:stretch>
            <a:fillRect/>
          </a:stretch>
        </p:blipFill>
        <p:spPr bwMode="auto">
          <a:xfrm>
            <a:off x="479395" y="1347614"/>
            <a:ext cx="743609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3906520" y="2630170"/>
            <a:ext cx="58166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450 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6436360" y="2630170"/>
            <a:ext cx="58166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 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3" grpId="0"/>
      <p:bldP spid="3" grpId="1"/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4" y="339502"/>
            <a:ext cx="667109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填上适当的单位。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467544" y="1433056"/>
            <a:ext cx="8208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一个苹果的体积约是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 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，一个西瓜的体积约是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395536" y="2075998"/>
            <a:ext cx="84969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一台冰箱的容积约是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，一个火柴盒的体积约是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395536" y="2718940"/>
            <a:ext cx="84969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一小瓶墨水的容积约是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，一个热水瓶的容积约是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783902" y="1761728"/>
            <a:ext cx="5000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711894" y="2427734"/>
            <a:ext cx="5000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816350" y="1761728"/>
            <a:ext cx="5000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888358" y="2404670"/>
            <a:ext cx="5000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783902" y="3074218"/>
            <a:ext cx="5000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888358" y="3074218"/>
            <a:ext cx="5000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3707904" y="1390005"/>
            <a:ext cx="8717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7748332" y="1376642"/>
            <a:ext cx="10001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3779912" y="2038077"/>
            <a:ext cx="6429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7740352" y="1995686"/>
            <a:ext cx="9400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3779912" y="2686149"/>
            <a:ext cx="6429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4"/>
          <p:cNvSpPr>
            <a:spLocks noChangeArrowheads="1"/>
          </p:cNvSpPr>
          <p:nvPr/>
        </p:nvSpPr>
        <p:spPr bwMode="auto">
          <a:xfrm>
            <a:off x="7956376" y="2689912"/>
            <a:ext cx="6429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14" grpId="0"/>
      <p:bldP spid="15" grpId="0"/>
      <p:bldP spid="17" grpId="0"/>
      <p:bldP spid="23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730234" y="1597235"/>
            <a:ext cx="607401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一台冰箱的容积约是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180L,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那这台冰箱的包装盒的体积大约是（   ）。</a:t>
            </a:r>
          </a:p>
        </p:txBody>
      </p:sp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539552" y="522662"/>
            <a:ext cx="72152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选择合适的答案。</a:t>
            </a:r>
          </a:p>
        </p:txBody>
      </p: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971600" y="2859782"/>
            <a:ext cx="12144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A.2m³</a:t>
            </a:r>
            <a:endParaRPr lang="zh-CN" altLang="en-US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4"/>
          <p:cNvSpPr>
            <a:spLocks noChangeArrowheads="1"/>
          </p:cNvSpPr>
          <p:nvPr/>
        </p:nvSpPr>
        <p:spPr bwMode="auto">
          <a:xfrm>
            <a:off x="2686112" y="2859782"/>
            <a:ext cx="17145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B.250dm³</a:t>
            </a:r>
            <a:endParaRPr lang="zh-CN" altLang="en-US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4"/>
          <p:cNvSpPr>
            <a:spLocks noChangeArrowheads="1"/>
          </p:cNvSpPr>
          <p:nvPr/>
        </p:nvSpPr>
        <p:spPr bwMode="auto">
          <a:xfrm>
            <a:off x="4472062" y="2859782"/>
            <a:ext cx="17145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C.300cm³</a:t>
            </a:r>
            <a:endParaRPr lang="zh-CN" altLang="en-US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2" name="Picture 2" descr="http://img.zcool.cn/community/01cb33565902cc6ac7251c9458e9b8.jpg"/>
          <p:cNvPicPr>
            <a:picLocks noChangeAspect="1" noChangeArrowheads="1"/>
          </p:cNvPicPr>
          <p:nvPr/>
        </p:nvPicPr>
        <p:blipFill>
          <a:blip r:embed="rId2" cstate="print"/>
          <a:srcRect l="52090"/>
          <a:stretch>
            <a:fillRect/>
          </a:stretch>
        </p:blipFill>
        <p:spPr bwMode="auto">
          <a:xfrm>
            <a:off x="6948264" y="843558"/>
            <a:ext cx="1379802" cy="2880000"/>
          </a:xfrm>
          <a:prstGeom prst="rect">
            <a:avLst/>
          </a:prstGeom>
          <a:noFill/>
        </p:spPr>
      </p:pic>
      <p:sp>
        <p:nvSpPr>
          <p:cNvPr id="34" name="矩形 4"/>
          <p:cNvSpPr>
            <a:spLocks noChangeArrowheads="1"/>
          </p:cNvSpPr>
          <p:nvPr/>
        </p:nvSpPr>
        <p:spPr bwMode="auto">
          <a:xfrm>
            <a:off x="5234156" y="1995686"/>
            <a:ext cx="5619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/>
      <p:bldP spid="30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755576" y="1341731"/>
            <a:ext cx="450059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一个长方体木箱能装货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立方米，这个长方体木箱的体积就是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立方米。</a:t>
            </a:r>
          </a:p>
        </p:txBody>
      </p:sp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539552" y="339502"/>
            <a:ext cx="72152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下面的说法对吗？为什么。</a:t>
            </a:r>
          </a:p>
        </p:txBody>
      </p:sp>
      <p:pic>
        <p:nvPicPr>
          <p:cNvPr id="55298" name="Picture 2" descr="http://img002.hc360.cn/g6/M01/9E/A8/wKhQsFP6_PGEd9-vAAAAAKqf9kQ72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923067"/>
            <a:ext cx="3409595" cy="2786082"/>
          </a:xfrm>
          <a:prstGeom prst="rect">
            <a:avLst/>
          </a:prstGeom>
          <a:noFill/>
        </p:spPr>
      </p:pic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755576" y="2828401"/>
            <a:ext cx="478862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答：上面的说法不对，因为木箱的木板有一定的厚度，所以它的体积要大于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1381800" y="3363838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体积单位和容积单位之间是有联系的。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357290" y="2211710"/>
            <a:ext cx="628654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学习了容积单位：毫升（</a:t>
            </a:r>
            <a:r>
              <a:rPr lang="en-US" altLang="zh-CN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194" y="492072"/>
            <a:ext cx="366859" cy="456338"/>
          </a:xfrm>
          <a:prstGeom prst="rect">
            <a:avLst/>
          </a:prstGeom>
        </p:spPr>
      </p:pic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01" y="483518"/>
            <a:ext cx="366859" cy="456338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B2E7865-E6BF-43F8-928F-AD1E48E820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F6426E0C-1DAE-407A-BA63-8CF67CE8F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p0.so.qhmsg.com/t01280bdd5e2ba240a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0" t="47536" r="64285"/>
          <a:stretch>
            <a:fillRect/>
          </a:stretch>
        </p:blipFill>
        <p:spPr bwMode="auto">
          <a:xfrm flipH="1">
            <a:off x="6503676" y="3358138"/>
            <a:ext cx="1500166" cy="1146290"/>
          </a:xfrm>
          <a:prstGeom prst="rect">
            <a:avLst/>
          </a:prstGeom>
          <a:noFill/>
        </p:spPr>
      </p:pic>
      <p:sp>
        <p:nvSpPr>
          <p:cNvPr id="18" name="矩形 17"/>
          <p:cNvSpPr/>
          <p:nvPr/>
        </p:nvSpPr>
        <p:spPr>
          <a:xfrm>
            <a:off x="539552" y="987574"/>
            <a:ext cx="83222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笑笑今天和妈妈一起去逛超市，妈妈在超市买了一些瓶装水，笑笑发现同种品牌的矿泉水价格有些不同，那它们是根据什么来定价的呢？</a:t>
            </a:r>
          </a:p>
        </p:txBody>
      </p:sp>
      <p:sp>
        <p:nvSpPr>
          <p:cNvPr id="19" name="云形标注 18"/>
          <p:cNvSpPr/>
          <p:nvPr/>
        </p:nvSpPr>
        <p:spPr>
          <a:xfrm>
            <a:off x="4932040" y="2643758"/>
            <a:ext cx="2857520" cy="785818"/>
          </a:xfrm>
          <a:prstGeom prst="cloudCallout">
            <a:avLst>
              <a:gd name="adj1" fmla="val 25320"/>
              <a:gd name="adj2" fmla="val 8994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136830" y="2715196"/>
            <a:ext cx="32242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原来它们的容量不同。</a:t>
            </a:r>
          </a:p>
        </p:txBody>
      </p:sp>
      <p:pic>
        <p:nvPicPr>
          <p:cNvPr id="22530" name="Picture 2" descr="http://img02.taobaocdn.com/bao/uploaded/i2/T14y_XXdFrXXattUk4_054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94998"/>
            <a:ext cx="1357332" cy="1357332"/>
          </a:xfrm>
          <a:prstGeom prst="rect">
            <a:avLst/>
          </a:prstGeom>
          <a:noFill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4915" y="2609256"/>
            <a:ext cx="677946" cy="1643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V="1">
            <a:off x="1368144" y="3795129"/>
            <a:ext cx="262800" cy="11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13609" y="2394942"/>
            <a:ext cx="11334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59632" y="2877541"/>
            <a:ext cx="5891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分米的正方体，它的体积是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立方分米，它的容积是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1L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2" name="立方体 11"/>
          <p:cNvSpPr/>
          <p:nvPr/>
        </p:nvSpPr>
        <p:spPr>
          <a:xfrm>
            <a:off x="3491880" y="1620175"/>
            <a:ext cx="928694" cy="92869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563318" y="2477431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1dm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1560" y="969571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我们已经学习了体积单位，你们还有印象吗？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92246" y="3953968"/>
            <a:ext cx="5958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超市里最常见的桶装食用油大约是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5L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8324" y="2067694"/>
            <a:ext cx="8001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立方体 18"/>
          <p:cNvSpPr/>
          <p:nvPr/>
        </p:nvSpPr>
        <p:spPr>
          <a:xfrm>
            <a:off x="1003039" y="1347614"/>
            <a:ext cx="642942" cy="64294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1" name="TextBox 20"/>
          <p:cNvSpPr txBox="1"/>
          <p:nvPr/>
        </p:nvSpPr>
        <p:spPr>
          <a:xfrm>
            <a:off x="971600" y="1876198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79712" y="659672"/>
            <a:ext cx="612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厘米的正方体，它的体积是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立方厘米，它的容积是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1mL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79712" y="1687140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我们早上喝的盒装牛奶大约是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250mL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83768" y="3164649"/>
            <a:ext cx="223224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1L=1000mL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720586"/>
            <a:ext cx="969166" cy="1585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22" grpId="0"/>
      <p:bldP spid="23" grpId="0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67544" y="411510"/>
            <a:ext cx="3480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看一看，做一做。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7584" y="1635646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这个饭盒大约装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1dm³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的水。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5946" y="2494042"/>
            <a:ext cx="1911902" cy="147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275856" y="1707654"/>
            <a:ext cx="3127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1mL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的水大约有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滴。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27980" y="2494042"/>
            <a:ext cx="1329841" cy="130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6207411" y="1707654"/>
            <a:ext cx="2192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这个小勺中大约有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2mL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的水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99748" y="2565480"/>
            <a:ext cx="1493811" cy="117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  <p:bldP spid="13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539552" y="339502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同桌交流：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39618" y="1082400"/>
            <a:ext cx="75648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相互估计一下对方提出的容器大约能装多少容积的水。</a:t>
            </a:r>
          </a:p>
        </p:txBody>
      </p:sp>
      <p:pic>
        <p:nvPicPr>
          <p:cNvPr id="2" name="Picture 2" descr="http://pic.58pic.com/58pic/13/19/47/52K58PICRCB_102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2EFD3"/>
              </a:clrFrom>
              <a:clrTo>
                <a:srgbClr val="E2EFD3">
                  <a:alpha val="0"/>
                </a:srgbClr>
              </a:clrTo>
            </a:clrChange>
          </a:blip>
          <a:srcRect l="14843" t="7760" r="6627"/>
          <a:stretch>
            <a:fillRect/>
          </a:stretch>
        </p:blipFill>
        <p:spPr bwMode="auto">
          <a:xfrm>
            <a:off x="3059832" y="2067694"/>
            <a:ext cx="2654036" cy="2189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1115616" y="1635646"/>
          <a:ext cx="6096000" cy="20897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8651">
                <a:tc>
                  <a:txBody>
                    <a:bodyPr/>
                    <a:lstStyle/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     </a:t>
                      </a:r>
                      <a:endParaRPr lang="en-US" altLang="zh-CN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0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081">
                <a:tc>
                  <a:txBody>
                    <a:bodyPr/>
                    <a:lstStyle/>
                    <a:p>
                      <a:r>
                        <a:rPr lang="en-US" altLang="zh-CN" sz="20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体积单位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zh-CN" altLang="en-US" sz="20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容积单位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523573" y="516990"/>
            <a:ext cx="66710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请你整理下体积、容积单位。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3473070" y="2796750"/>
            <a:ext cx="17859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立方厘米</a:t>
            </a:r>
            <a:r>
              <a:rPr lang="en-US" altLang="zh-CN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(cm³</a:t>
            </a: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1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立方体 14"/>
          <p:cNvSpPr/>
          <p:nvPr/>
        </p:nvSpPr>
        <p:spPr>
          <a:xfrm>
            <a:off x="3758822" y="1796618"/>
            <a:ext cx="642942" cy="64294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3727383" y="2325202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3615946" y="3296816"/>
            <a:ext cx="11430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毫升（</a:t>
            </a:r>
            <a:r>
              <a:rPr lang="en-US" altLang="zh-CN" sz="16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1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立方体 17"/>
          <p:cNvSpPr/>
          <p:nvPr/>
        </p:nvSpPr>
        <p:spPr>
          <a:xfrm>
            <a:off x="5830524" y="1682317"/>
            <a:ext cx="928694" cy="92869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5330458" y="2010932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1dm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5901962" y="3296816"/>
            <a:ext cx="11430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升（</a:t>
            </a:r>
            <a:r>
              <a:rPr lang="en-US" altLang="zh-CN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1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5544772" y="2815386"/>
            <a:ext cx="17859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立方分米</a:t>
            </a:r>
            <a:r>
              <a:rPr lang="en-US" altLang="zh-CN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(dm³</a:t>
            </a: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1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827584" y="3867894"/>
            <a:ext cx="66710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你能说出体积、容积单位之间的联系吗？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5" grpId="0" animBg="1"/>
      <p:bldP spid="16" grpId="0"/>
      <p:bldP spid="17" grpId="0"/>
      <p:bldP spid="18" grpId="0" animBg="1"/>
      <p:bldP spid="19" grpId="0"/>
      <p:bldP spid="20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899592" y="3107839"/>
            <a:ext cx="17859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立方厘米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(cm³</a:t>
            </a: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1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立方体 14"/>
          <p:cNvSpPr/>
          <p:nvPr/>
        </p:nvSpPr>
        <p:spPr>
          <a:xfrm>
            <a:off x="2256914" y="1964831"/>
            <a:ext cx="642942" cy="64294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16" name="TextBox 15"/>
          <p:cNvSpPr txBox="1"/>
          <p:nvPr/>
        </p:nvSpPr>
        <p:spPr>
          <a:xfrm>
            <a:off x="2225475" y="2493415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2899856" y="3107839"/>
            <a:ext cx="11430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毫升（</a:t>
            </a:r>
            <a:r>
              <a:rPr lang="en-US" altLang="zh-CN" sz="18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1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立方体 17"/>
          <p:cNvSpPr/>
          <p:nvPr/>
        </p:nvSpPr>
        <p:spPr>
          <a:xfrm>
            <a:off x="6114566" y="1707654"/>
            <a:ext cx="928694" cy="92869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19" name="TextBox 18"/>
          <p:cNvSpPr txBox="1"/>
          <p:nvPr/>
        </p:nvSpPr>
        <p:spPr>
          <a:xfrm>
            <a:off x="5508104" y="2036269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1dm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6900384" y="3107839"/>
            <a:ext cx="11430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升（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1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4971558" y="3107839"/>
            <a:ext cx="17859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立方分米</a:t>
            </a:r>
            <a:r>
              <a:rPr lang="en-US" altLang="zh-CN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(dm³</a:t>
            </a:r>
            <a:r>
              <a:rPr lang="zh-CN" altLang="en-US" sz="1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1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436954" y="339502"/>
            <a:ext cx="75640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你能说出体积、容积单位之间的联系吗？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5" name="直接箭头连接符 24"/>
          <p:cNvCxnSpPr>
            <a:endCxn id="13" idx="0"/>
          </p:cNvCxnSpPr>
          <p:nvPr/>
        </p:nvCxnSpPr>
        <p:spPr>
          <a:xfrm flipH="1">
            <a:off x="1792567" y="2750649"/>
            <a:ext cx="464349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2828418" y="2750649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矩形 4"/>
          <p:cNvSpPr>
            <a:spLocks noChangeArrowheads="1"/>
          </p:cNvSpPr>
          <p:nvPr/>
        </p:nvSpPr>
        <p:spPr bwMode="auto">
          <a:xfrm>
            <a:off x="2542666" y="3107839"/>
            <a:ext cx="1143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</a:p>
        </p:txBody>
      </p:sp>
      <p:cxnSp>
        <p:nvCxnSpPr>
          <p:cNvPr id="31" name="直接箭头连接符 30"/>
          <p:cNvCxnSpPr/>
          <p:nvPr/>
        </p:nvCxnSpPr>
        <p:spPr>
          <a:xfrm rot="10800000" flipV="1">
            <a:off x="5828816" y="2750649"/>
            <a:ext cx="500065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6864664" y="2750649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矩形 4"/>
          <p:cNvSpPr>
            <a:spLocks noChangeArrowheads="1"/>
          </p:cNvSpPr>
          <p:nvPr/>
        </p:nvSpPr>
        <p:spPr bwMode="auto">
          <a:xfrm>
            <a:off x="6543194" y="3064919"/>
            <a:ext cx="11430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6" grpId="0"/>
      <p:bldP spid="17" grpId="0"/>
      <p:bldP spid="18" grpId="0" animBg="1"/>
      <p:bldP spid="19" grpId="0"/>
      <p:bldP spid="20" grpId="0"/>
      <p:bldP spid="22" grpId="0"/>
      <p:bldP spid="23" grpId="0"/>
      <p:bldP spid="29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83568" y="1020867"/>
            <a:ext cx="667109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填上合适的容积单位。</a:t>
            </a: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1379708" y="3488302"/>
            <a:ext cx="66710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18.9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4.5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835696" y="385763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399352" y="3795886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055536" y="385763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999752" y="3795886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/>
          <a:srcRect t="16102" r="86214" b="19068"/>
          <a:stretch>
            <a:fillRect/>
          </a:stretch>
        </p:blipFill>
        <p:spPr bwMode="auto">
          <a:xfrm>
            <a:off x="1259632" y="2071684"/>
            <a:ext cx="109258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/>
          <a:srcRect l="27572" t="16102" r="61824" b="19068"/>
          <a:stretch>
            <a:fillRect/>
          </a:stretch>
        </p:blipFill>
        <p:spPr bwMode="auto">
          <a:xfrm>
            <a:off x="3114740" y="1928808"/>
            <a:ext cx="857256" cy="145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/>
          <a:srcRect l="80594" t="27543" r="4560" b="26695"/>
          <a:stretch>
            <a:fillRect/>
          </a:stretch>
        </p:blipFill>
        <p:spPr bwMode="auto">
          <a:xfrm>
            <a:off x="6272896" y="2285998"/>
            <a:ext cx="108347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/>
          <a:srcRect l="49841" t="16102" r="37434" b="22881"/>
          <a:stretch>
            <a:fillRect/>
          </a:stretch>
        </p:blipFill>
        <p:spPr bwMode="auto">
          <a:xfrm>
            <a:off x="4412594" y="1928808"/>
            <a:ext cx="107157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1835785" y="3503930"/>
            <a:ext cx="428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 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3460750" y="3488055"/>
            <a:ext cx="304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 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5116830" y="3519805"/>
            <a:ext cx="304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 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999605" y="3488055"/>
            <a:ext cx="304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 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569</Words>
  <Application>Microsoft Office PowerPoint</Application>
  <PresentationFormat>全屏显示(16:9)</PresentationFormat>
  <Paragraphs>93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2019-10-18T05:17:53Z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